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852" r:id="rId4"/>
  </p:sldMasterIdLst>
  <p:notesMasterIdLst>
    <p:notesMasterId r:id="rId13"/>
  </p:notesMasterIdLst>
  <p:handoutMasterIdLst>
    <p:handoutMasterId r:id="rId14"/>
  </p:handoutMasterIdLst>
  <p:sldIdLst>
    <p:sldId id="256" r:id="rId5"/>
    <p:sldId id="266" r:id="rId6"/>
    <p:sldId id="274" r:id="rId7"/>
    <p:sldId id="275" r:id="rId8"/>
    <p:sldId id="276" r:id="rId9"/>
    <p:sldId id="278" r:id="rId10"/>
    <p:sldId id="280" r:id="rId11"/>
    <p:sldId id="273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838" autoAdjust="0"/>
    <p:restoredTop sz="94675"/>
  </p:normalViewPr>
  <p:slideViewPr>
    <p:cSldViewPr snapToGrid="0" snapToObjects="1">
      <p:cViewPr>
        <p:scale>
          <a:sx n="89" d="100"/>
          <a:sy n="89" d="100"/>
        </p:scale>
        <p:origin x="-520" y="4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8" d="100"/>
          <a:sy n="68" d="100"/>
        </p:scale>
        <p:origin x="3288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5EA663F-0F71-4941-839F-4D376A50B15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142CB8-EC67-47AC-810C-39EACC3AA53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1F8F58-3262-4466-8DB1-B329F63F404F}" type="datetimeFigureOut">
              <a:rPr lang="en-US" smtClean="0"/>
              <a:t>8/19/19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EB2D2D-60E4-477E-84AF-48DE5C24FA0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F6F142-CFE2-4AA2-8A1E-CADC565C241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F595F6-1BED-4F30-933F-F0CD66CEE78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15411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BCF71C-E8D2-4E49-B04C-B160BC17D861}" type="datetimeFigureOut">
              <a:rPr lang="en-US" smtClean="0"/>
              <a:t>8/19/19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D76E09-41B7-FE4E-B099-04DFD58B8CF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5116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D76E09-41B7-FE4E-B099-04DFD58B8CF1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21662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D76E09-41B7-FE4E-B099-04DFD58B8CF1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6285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D76E09-41B7-FE4E-B099-04DFD58B8CF1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3227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D0534-BB92-D249-82B9-49A38E7BB51A}" type="datetime1">
              <a:rPr lang="en-US" smtClean="0"/>
              <a:t>8/19/19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26739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922B72-5EFB-2B4D-BBDF-916337A53DC6}" type="datetime1">
              <a:rPr lang="en-US" smtClean="0"/>
              <a:t>8/19/19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68912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B05E1-C71E-544E-9F74-844878BC4783}" type="datetime1">
              <a:rPr lang="en-US" smtClean="0"/>
              <a:t>8/19/19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65277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EE8AFE-A49F-3347-91BC-9E8CE1BCC4B4}" type="datetime1">
              <a:rPr lang="en-US" smtClean="0"/>
              <a:t>8/19/19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50888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5EA109CB-DDDB-7949-A85C-355CAB3D7576}" type="datetime1">
              <a:rPr lang="en-US" smtClean="0"/>
              <a:t>8/19/19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5661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56BB9-C860-D945-A0DA-AC84E1154E6B}" type="datetime1">
              <a:rPr lang="en-US" smtClean="0"/>
              <a:t>8/19/19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81778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5F966-147F-B24F-8855-ADF4B9638779}" type="datetime1">
              <a:rPr lang="en-US" smtClean="0"/>
              <a:t>8/19/19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26864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BB21E-6508-274A-8215-090AB0A8BFD7}" type="datetime1">
              <a:rPr lang="en-US" smtClean="0"/>
              <a:t>8/19/19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14679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E3B75-9C36-5140-9B2C-4AB02DB5CE55}" type="datetime1">
              <a:rPr lang="en-US" smtClean="0"/>
              <a:t>8/19/19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767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E5107-D26A-8749-91B4-BDF6C1B6361A}" type="datetime1">
              <a:rPr lang="en-US" smtClean="0"/>
              <a:t>8/19/19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16740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C6945-859D-154B-9E61-3980F2B5BC84}" type="datetime1">
              <a:rPr lang="en-US" smtClean="0"/>
              <a:t>8/19/19</a:t>
            </a:fld>
            <a:endParaRPr lang="en-US" dirty="0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37286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3E2B6D2D-DD65-7542-B616-C09BD0686257}" type="datetime1">
              <a:rPr lang="en-US" smtClean="0"/>
              <a:t>8/19/19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59046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7.jpeg"/><Relationship Id="rId7" Type="http://schemas.openxmlformats.org/officeDocument/2006/relationships/image" Target="../media/image2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11" Type="http://schemas.openxmlformats.org/officeDocument/2006/relationships/image" Target="../media/image14.svg"/><Relationship Id="rId5" Type="http://schemas.openxmlformats.org/officeDocument/2006/relationships/image" Target="../media/image9.png"/><Relationship Id="rId10" Type="http://schemas.openxmlformats.org/officeDocument/2006/relationships/image" Target="../media/image13.png"/><Relationship Id="rId4" Type="http://schemas.openxmlformats.org/officeDocument/2006/relationships/image" Target="../media/image8.jpeg"/><Relationship Id="rId9" Type="http://schemas.openxmlformats.org/officeDocument/2006/relationships/image" Target="../media/image12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5C28659E-412C-4600-B45E-BAE370BC2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 descr="Avocados and peppers on a cutting board">
            <a:extLst>
              <a:ext uri="{FF2B5EF4-FFF2-40B4-BE49-F238E27FC236}">
                <a16:creationId xmlns:a16="http://schemas.microsoft.com/office/drawing/2014/main" id="{573EC269-9A59-49F8-B377-784E209B3A0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30802" y="10"/>
            <a:ext cx="12191980" cy="6857989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AE95896B-6905-4618-A7DF-DED8A61FBC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748BD8C-4984-4138-94CA-2DC5F39DC3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blipFill dpi="0" rotWithShape="1">
            <a:blip r:embed="rId4">
              <a:alphaModFix amt="30000"/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  <a14:imgEffect>
                        <a14:brightnessContrast bright="-25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C93519-6B29-1346-9FCB-0835B80531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b">
            <a:normAutofit fontScale="90000"/>
          </a:bodyPr>
          <a:lstStyle/>
          <a:p>
            <a:r>
              <a:rPr lang="en-US" dirty="0">
                <a:solidFill>
                  <a:srgbClr val="FFFFFF"/>
                </a:solidFill>
              </a:rPr>
              <a:t>Where should a chef open a restaurant in Toronto?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57FFE273-805C-47CC-98BD-C63CD14BF6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Capstone Project - The Battle of Neighborhoods</a:t>
            </a:r>
          </a:p>
        </p:txBody>
      </p:sp>
    </p:spTree>
    <p:extLst>
      <p:ext uri="{BB962C8B-B14F-4D97-AF65-F5344CB8AC3E}">
        <p14:creationId xmlns:p14="http://schemas.microsoft.com/office/powerpoint/2010/main" val="5312471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mushrooms">
            <a:extLst>
              <a:ext uri="{FF2B5EF4-FFF2-40B4-BE49-F238E27FC236}">
                <a16:creationId xmlns:a16="http://schemas.microsoft.com/office/drawing/2014/main" id="{D97B32EE-3A4B-2F49-A7F1-929098AB011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/>
          <a:stretch/>
        </p:blipFill>
        <p:spPr>
          <a:xfrm>
            <a:off x="2930184" y="-2655"/>
            <a:ext cx="2996169" cy="3358597"/>
          </a:xfrm>
          <a:prstGeom prst="rect">
            <a:avLst/>
          </a:prstGeom>
        </p:spPr>
      </p:pic>
      <p:pic>
        <p:nvPicPr>
          <p:cNvPr id="12" name="Picture 11" descr="tomatoes and baby tomatoes">
            <a:extLst>
              <a:ext uri="{FF2B5EF4-FFF2-40B4-BE49-F238E27FC236}">
                <a16:creationId xmlns:a16="http://schemas.microsoft.com/office/drawing/2014/main" id="{125DEDD5-30B7-4040-BAD5-B964E0635F9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3504904"/>
            <a:ext cx="5926333" cy="3353096"/>
          </a:xfrm>
          <a:prstGeom prst="rect">
            <a:avLst/>
          </a:prstGeom>
        </p:spPr>
      </p:pic>
      <p:sp>
        <p:nvSpPr>
          <p:cNvPr id="81" name="Rectangle 80">
            <a:extLst>
              <a:ext uri="{FF2B5EF4-FFF2-40B4-BE49-F238E27FC236}">
                <a16:creationId xmlns:a16="http://schemas.microsoft.com/office/drawing/2014/main" id="{11564CA4-59C9-4DAC-950E-61D1FA2787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7220" y="0"/>
            <a:ext cx="6104779" cy="6857999"/>
          </a:xfrm>
          <a:prstGeom prst="rect">
            <a:avLst/>
          </a:prstGeom>
          <a:blipFill dpi="0" rotWithShape="1">
            <a:blip r:embed="rId5">
              <a:alphaModFix amt="60000"/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3F6C66-D6D7-4A72-9928-967AEA400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0" y="484632"/>
            <a:ext cx="5299586" cy="1609344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sz="4000" dirty="0"/>
              <a:t>Context</a:t>
            </a:r>
          </a:p>
        </p:txBody>
      </p:sp>
      <p:pic>
        <p:nvPicPr>
          <p:cNvPr id="10" name="Picture 9" descr="carrots">
            <a:extLst>
              <a:ext uri="{FF2B5EF4-FFF2-40B4-BE49-F238E27FC236}">
                <a16:creationId xmlns:a16="http://schemas.microsoft.com/office/drawing/2014/main" id="{BF2128BA-4DEB-F44E-AEEA-6551A932B9B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/>
          <a:stretch/>
        </p:blipFill>
        <p:spPr>
          <a:xfrm>
            <a:off x="20" y="10"/>
            <a:ext cx="2769297" cy="3355932"/>
          </a:xfrm>
          <a:prstGeom prst="rect">
            <a:avLst/>
          </a:prstGeom>
        </p:spPr>
      </p:pic>
      <p:grpSp>
        <p:nvGrpSpPr>
          <p:cNvPr id="83" name="Group 82">
            <a:extLst>
              <a:ext uri="{FF2B5EF4-FFF2-40B4-BE49-F238E27FC236}">
                <a16:creationId xmlns:a16="http://schemas.microsoft.com/office/drawing/2014/main" id="{E74380E0-C298-4F18-9189-C236E8B829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979684C7-75DC-42F1-850A-E9C49ECA73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7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4130853F-4D98-4539-8461-9F20283675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A2AE3EF-C217-7B49-BEE6-967B63E1ED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FAB73BC-B049-4115-A692-8D63A059BFB8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 dirty="0"/>
          </a:p>
        </p:txBody>
      </p:sp>
      <p:grpSp>
        <p:nvGrpSpPr>
          <p:cNvPr id="7" name="Group 6" descr="Icon Smart Art graphic">
            <a:extLst>
              <a:ext uri="{FF2B5EF4-FFF2-40B4-BE49-F238E27FC236}">
                <a16:creationId xmlns:a16="http://schemas.microsoft.com/office/drawing/2014/main" id="{6B0E0A44-8C6F-9F49-BF6B-DD2C8395D4C6}"/>
              </a:ext>
            </a:extLst>
          </p:cNvPr>
          <p:cNvGrpSpPr/>
          <p:nvPr/>
        </p:nvGrpSpPr>
        <p:grpSpPr>
          <a:xfrm>
            <a:off x="6400799" y="2121408"/>
            <a:ext cx="5299585" cy="4050792"/>
            <a:chOff x="6400799" y="2121408"/>
            <a:chExt cx="5299585" cy="405079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C987C8D-374B-F843-B4D9-1864E010DD50}"/>
                </a:ext>
              </a:extLst>
            </p:cNvPr>
            <p:cNvSpPr/>
            <p:nvPr/>
          </p:nvSpPr>
          <p:spPr>
            <a:xfrm>
              <a:off x="6400799" y="2121408"/>
              <a:ext cx="5299585" cy="4050792"/>
            </a:xfrm>
            <a:prstGeom prst="rect">
              <a:avLst/>
            </a:prstGeom>
            <a:noFill/>
          </p:spPr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CFBB712F-1D01-CB4A-B996-E9D04D51660F}"/>
                </a:ext>
              </a:extLst>
            </p:cNvPr>
            <p:cNvSpPr/>
            <p:nvPr/>
          </p:nvSpPr>
          <p:spPr>
            <a:xfrm>
              <a:off x="6400799" y="2133863"/>
              <a:ext cx="5299585" cy="1240200"/>
            </a:xfrm>
            <a:custGeom>
              <a:avLst/>
              <a:gdLst>
                <a:gd name="connsiteX0" fmla="*/ 0 w 5299585"/>
                <a:gd name="connsiteY0" fmla="*/ 206704 h 1240200"/>
                <a:gd name="connsiteX1" fmla="*/ 206704 w 5299585"/>
                <a:gd name="connsiteY1" fmla="*/ 0 h 1240200"/>
                <a:gd name="connsiteX2" fmla="*/ 5092881 w 5299585"/>
                <a:gd name="connsiteY2" fmla="*/ 0 h 1240200"/>
                <a:gd name="connsiteX3" fmla="*/ 5299585 w 5299585"/>
                <a:gd name="connsiteY3" fmla="*/ 206704 h 1240200"/>
                <a:gd name="connsiteX4" fmla="*/ 5299585 w 5299585"/>
                <a:gd name="connsiteY4" fmla="*/ 1033496 h 1240200"/>
                <a:gd name="connsiteX5" fmla="*/ 5092881 w 5299585"/>
                <a:gd name="connsiteY5" fmla="*/ 1240200 h 1240200"/>
                <a:gd name="connsiteX6" fmla="*/ 206704 w 5299585"/>
                <a:gd name="connsiteY6" fmla="*/ 1240200 h 1240200"/>
                <a:gd name="connsiteX7" fmla="*/ 0 w 5299585"/>
                <a:gd name="connsiteY7" fmla="*/ 1033496 h 1240200"/>
                <a:gd name="connsiteX8" fmla="*/ 0 w 5299585"/>
                <a:gd name="connsiteY8" fmla="*/ 206704 h 124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99585" h="1240200">
                  <a:moveTo>
                    <a:pt x="0" y="206704"/>
                  </a:moveTo>
                  <a:cubicBezTo>
                    <a:pt x="0" y="92545"/>
                    <a:pt x="92545" y="0"/>
                    <a:pt x="206704" y="0"/>
                  </a:cubicBezTo>
                  <a:lnTo>
                    <a:pt x="5092881" y="0"/>
                  </a:lnTo>
                  <a:cubicBezTo>
                    <a:pt x="5207040" y="0"/>
                    <a:pt x="5299585" y="92545"/>
                    <a:pt x="5299585" y="206704"/>
                  </a:cubicBezTo>
                  <a:lnTo>
                    <a:pt x="5299585" y="1033496"/>
                  </a:lnTo>
                  <a:cubicBezTo>
                    <a:pt x="5299585" y="1147655"/>
                    <a:pt x="5207040" y="1240200"/>
                    <a:pt x="5092881" y="1240200"/>
                  </a:cubicBezTo>
                  <a:lnTo>
                    <a:pt x="206704" y="1240200"/>
                  </a:lnTo>
                  <a:cubicBezTo>
                    <a:pt x="92545" y="1240200"/>
                    <a:pt x="0" y="1147655"/>
                    <a:pt x="0" y="1033496"/>
                  </a:cubicBezTo>
                  <a:lnTo>
                    <a:pt x="0" y="206704"/>
                  </a:lnTo>
                  <a:close/>
                </a:path>
              </a:pathLst>
            </a:custGeom>
          </p:spPr>
          <p:style>
            <a:lnRef idx="2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hemeClr val="bg1">
                <a:hueOff val="0"/>
                <a:satOff val="0"/>
                <a:lumOff val="0"/>
                <a:alphaOff val="0"/>
              </a:schemeClr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62472" tIns="262472" rIns="262472" bIns="262472" numCol="1" spcCol="1270" anchor="ctr" anchorCtr="0">
              <a:noAutofit/>
            </a:bodyPr>
            <a:lstStyle/>
            <a:p>
              <a:pPr marL="460375" indent="461963" defTabSz="2355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400" dirty="0"/>
                <a:t>Chef Jacques Durand </a:t>
              </a:r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CF9041E0-FC4D-BE4B-80A2-78E485205C9B}"/>
                </a:ext>
              </a:extLst>
            </p:cNvPr>
            <p:cNvSpPr/>
            <p:nvPr/>
          </p:nvSpPr>
          <p:spPr>
            <a:xfrm>
              <a:off x="6400799" y="3526704"/>
              <a:ext cx="5299585" cy="1240200"/>
            </a:xfrm>
            <a:custGeom>
              <a:avLst/>
              <a:gdLst>
                <a:gd name="connsiteX0" fmla="*/ 0 w 5299585"/>
                <a:gd name="connsiteY0" fmla="*/ 206704 h 1240200"/>
                <a:gd name="connsiteX1" fmla="*/ 206704 w 5299585"/>
                <a:gd name="connsiteY1" fmla="*/ 0 h 1240200"/>
                <a:gd name="connsiteX2" fmla="*/ 5092881 w 5299585"/>
                <a:gd name="connsiteY2" fmla="*/ 0 h 1240200"/>
                <a:gd name="connsiteX3" fmla="*/ 5299585 w 5299585"/>
                <a:gd name="connsiteY3" fmla="*/ 206704 h 1240200"/>
                <a:gd name="connsiteX4" fmla="*/ 5299585 w 5299585"/>
                <a:gd name="connsiteY4" fmla="*/ 1033496 h 1240200"/>
                <a:gd name="connsiteX5" fmla="*/ 5092881 w 5299585"/>
                <a:gd name="connsiteY5" fmla="*/ 1240200 h 1240200"/>
                <a:gd name="connsiteX6" fmla="*/ 206704 w 5299585"/>
                <a:gd name="connsiteY6" fmla="*/ 1240200 h 1240200"/>
                <a:gd name="connsiteX7" fmla="*/ 0 w 5299585"/>
                <a:gd name="connsiteY7" fmla="*/ 1033496 h 1240200"/>
                <a:gd name="connsiteX8" fmla="*/ 0 w 5299585"/>
                <a:gd name="connsiteY8" fmla="*/ 206704 h 124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99585" h="1240200">
                  <a:moveTo>
                    <a:pt x="0" y="206704"/>
                  </a:moveTo>
                  <a:cubicBezTo>
                    <a:pt x="0" y="92545"/>
                    <a:pt x="92545" y="0"/>
                    <a:pt x="206704" y="0"/>
                  </a:cubicBezTo>
                  <a:lnTo>
                    <a:pt x="5092881" y="0"/>
                  </a:lnTo>
                  <a:cubicBezTo>
                    <a:pt x="5207040" y="0"/>
                    <a:pt x="5299585" y="92545"/>
                    <a:pt x="5299585" y="206704"/>
                  </a:cubicBezTo>
                  <a:lnTo>
                    <a:pt x="5299585" y="1033496"/>
                  </a:lnTo>
                  <a:cubicBezTo>
                    <a:pt x="5299585" y="1147655"/>
                    <a:pt x="5207040" y="1240200"/>
                    <a:pt x="5092881" y="1240200"/>
                  </a:cubicBezTo>
                  <a:lnTo>
                    <a:pt x="206704" y="1240200"/>
                  </a:lnTo>
                  <a:cubicBezTo>
                    <a:pt x="92545" y="1240200"/>
                    <a:pt x="0" y="1147655"/>
                    <a:pt x="0" y="1033496"/>
                  </a:cubicBezTo>
                  <a:lnTo>
                    <a:pt x="0" y="206704"/>
                  </a:lnTo>
                  <a:close/>
                </a:path>
              </a:pathLst>
            </a:custGeom>
          </p:spPr>
          <p:style>
            <a:lnRef idx="2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hemeClr val="bg1">
                <a:hueOff val="0"/>
                <a:satOff val="0"/>
                <a:lumOff val="0"/>
                <a:alphaOff val="0"/>
              </a:schemeClr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62472" tIns="262472" rIns="262472" bIns="262472" numCol="1" spcCol="1270" anchor="ctr" anchorCtr="0">
              <a:noAutofit/>
            </a:bodyPr>
            <a:lstStyle/>
            <a:p>
              <a:pPr marL="460375" indent="461963" defTabSz="2355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400" dirty="0"/>
                <a:t>New Restaurant in Toronto</a:t>
              </a:r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A203BB23-B9D8-A34C-8D18-73FE75E38930}"/>
                </a:ext>
              </a:extLst>
            </p:cNvPr>
            <p:cNvSpPr/>
            <p:nvPr/>
          </p:nvSpPr>
          <p:spPr>
            <a:xfrm>
              <a:off x="6400799" y="4919544"/>
              <a:ext cx="5299585" cy="1240200"/>
            </a:xfrm>
            <a:custGeom>
              <a:avLst/>
              <a:gdLst>
                <a:gd name="connsiteX0" fmla="*/ 0 w 5299585"/>
                <a:gd name="connsiteY0" fmla="*/ 206704 h 1240200"/>
                <a:gd name="connsiteX1" fmla="*/ 206704 w 5299585"/>
                <a:gd name="connsiteY1" fmla="*/ 0 h 1240200"/>
                <a:gd name="connsiteX2" fmla="*/ 5092881 w 5299585"/>
                <a:gd name="connsiteY2" fmla="*/ 0 h 1240200"/>
                <a:gd name="connsiteX3" fmla="*/ 5299585 w 5299585"/>
                <a:gd name="connsiteY3" fmla="*/ 206704 h 1240200"/>
                <a:gd name="connsiteX4" fmla="*/ 5299585 w 5299585"/>
                <a:gd name="connsiteY4" fmla="*/ 1033496 h 1240200"/>
                <a:gd name="connsiteX5" fmla="*/ 5092881 w 5299585"/>
                <a:gd name="connsiteY5" fmla="*/ 1240200 h 1240200"/>
                <a:gd name="connsiteX6" fmla="*/ 206704 w 5299585"/>
                <a:gd name="connsiteY6" fmla="*/ 1240200 h 1240200"/>
                <a:gd name="connsiteX7" fmla="*/ 0 w 5299585"/>
                <a:gd name="connsiteY7" fmla="*/ 1033496 h 1240200"/>
                <a:gd name="connsiteX8" fmla="*/ 0 w 5299585"/>
                <a:gd name="connsiteY8" fmla="*/ 206704 h 124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99585" h="1240200">
                  <a:moveTo>
                    <a:pt x="0" y="206704"/>
                  </a:moveTo>
                  <a:cubicBezTo>
                    <a:pt x="0" y="92545"/>
                    <a:pt x="92545" y="0"/>
                    <a:pt x="206704" y="0"/>
                  </a:cubicBezTo>
                  <a:lnTo>
                    <a:pt x="5092881" y="0"/>
                  </a:lnTo>
                  <a:cubicBezTo>
                    <a:pt x="5207040" y="0"/>
                    <a:pt x="5299585" y="92545"/>
                    <a:pt x="5299585" y="206704"/>
                  </a:cubicBezTo>
                  <a:lnTo>
                    <a:pt x="5299585" y="1033496"/>
                  </a:lnTo>
                  <a:cubicBezTo>
                    <a:pt x="5299585" y="1147655"/>
                    <a:pt x="5207040" y="1240200"/>
                    <a:pt x="5092881" y="1240200"/>
                  </a:cubicBezTo>
                  <a:lnTo>
                    <a:pt x="206704" y="1240200"/>
                  </a:lnTo>
                  <a:cubicBezTo>
                    <a:pt x="92545" y="1240200"/>
                    <a:pt x="0" y="1147655"/>
                    <a:pt x="0" y="1033496"/>
                  </a:cubicBezTo>
                  <a:lnTo>
                    <a:pt x="0" y="206704"/>
                  </a:lnTo>
                  <a:close/>
                </a:path>
              </a:pathLst>
            </a:custGeom>
          </p:spPr>
          <p:style>
            <a:lnRef idx="2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hemeClr val="bg1">
                <a:hueOff val="0"/>
                <a:satOff val="0"/>
                <a:lumOff val="0"/>
                <a:alphaOff val="0"/>
              </a:schemeClr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62472" tIns="262472" rIns="262472" bIns="262472" numCol="1" spcCol="1270" anchor="ctr" anchorCtr="0">
              <a:noAutofit/>
            </a:bodyPr>
            <a:lstStyle/>
            <a:p>
              <a:pPr marL="460375" indent="461963" defTabSz="2355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400" dirty="0"/>
                <a:t>Where should I open it?</a:t>
              </a:r>
            </a:p>
          </p:txBody>
        </p:sp>
      </p:grpSp>
      <p:pic>
        <p:nvPicPr>
          <p:cNvPr id="16" name="Graphic 15" descr="Man">
            <a:extLst>
              <a:ext uri="{FF2B5EF4-FFF2-40B4-BE49-F238E27FC236}">
                <a16:creationId xmlns:a16="http://schemas.microsoft.com/office/drawing/2014/main" id="{BC272F64-547C-DD43-8FEC-A93F6EF32FE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528261" y="2296763"/>
            <a:ext cx="914400" cy="914400"/>
          </a:xfrm>
          <a:prstGeom prst="rect">
            <a:avLst/>
          </a:prstGeom>
        </p:spPr>
      </p:pic>
      <p:pic>
        <p:nvPicPr>
          <p:cNvPr id="18" name="Graphic 17" descr="Map with pin">
            <a:extLst>
              <a:ext uri="{FF2B5EF4-FFF2-40B4-BE49-F238E27FC236}">
                <a16:creationId xmlns:a16="http://schemas.microsoft.com/office/drawing/2014/main" id="{AAC5F769-9453-584B-904D-53488B3B33C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522719" y="3689604"/>
            <a:ext cx="914400" cy="914400"/>
          </a:xfrm>
          <a:prstGeom prst="rect">
            <a:avLst/>
          </a:prstGeom>
        </p:spPr>
      </p:pic>
      <p:pic>
        <p:nvPicPr>
          <p:cNvPr id="20" name="Graphic 19" descr="Question mark">
            <a:extLst>
              <a:ext uri="{FF2B5EF4-FFF2-40B4-BE49-F238E27FC236}">
                <a16:creationId xmlns:a16="http://schemas.microsoft.com/office/drawing/2014/main" id="{922C93D7-4CBB-6140-82C7-05D575425E4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528106" y="503827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8145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2A8693-C189-1848-B10E-6999ACFF1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SOURCES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9AD587B-B9F2-CF47-BE7D-A701B9E06E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495146-1C54-F74D-8258-DDB8338C84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5273" y="2465451"/>
            <a:ext cx="1625600" cy="1625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4472D40-9794-F141-AD85-02110024FB26}"/>
              </a:ext>
            </a:extLst>
          </p:cNvPr>
          <p:cNvSpPr txBox="1"/>
          <p:nvPr/>
        </p:nvSpPr>
        <p:spPr>
          <a:xfrm>
            <a:off x="2386263" y="4447021"/>
            <a:ext cx="2683619" cy="1354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Foursquare API</a:t>
            </a:r>
            <a:br>
              <a:rPr lang="en-US" dirty="0"/>
            </a:br>
            <a:endParaRPr lang="en-US" dirty="0"/>
          </a:p>
          <a:p>
            <a:pPr algn="ctr"/>
            <a:r>
              <a:rPr lang="en-US" dirty="0"/>
              <a:t>Restaurant location </a:t>
            </a:r>
          </a:p>
          <a:p>
            <a:pPr algn="ctr"/>
            <a:r>
              <a:rPr lang="en-US" dirty="0"/>
              <a:t>and popularity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3079092-1A2A-9949-AA20-FCE6659982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3494"/>
          <a:stretch/>
        </p:blipFill>
        <p:spPr>
          <a:xfrm>
            <a:off x="7509459" y="2465451"/>
            <a:ext cx="1767268" cy="165621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65DC6BD-E92C-7846-91E7-FB713296CFA8}"/>
              </a:ext>
            </a:extLst>
          </p:cNvPr>
          <p:cNvSpPr txBox="1"/>
          <p:nvPr/>
        </p:nvSpPr>
        <p:spPr>
          <a:xfrm>
            <a:off x="7439947" y="4458391"/>
            <a:ext cx="1906291" cy="1354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Wikipedia</a:t>
            </a:r>
            <a:br>
              <a:rPr lang="en-US" dirty="0"/>
            </a:br>
            <a:endParaRPr lang="en-US" dirty="0"/>
          </a:p>
          <a:p>
            <a:pPr algn="ctr"/>
            <a:r>
              <a:rPr lang="en-US" dirty="0"/>
              <a:t>Postal Codes </a:t>
            </a:r>
            <a:br>
              <a:rPr lang="en-US" dirty="0"/>
            </a:br>
            <a:r>
              <a:rPr lang="en-US" dirty="0"/>
              <a:t>and location</a:t>
            </a:r>
          </a:p>
        </p:txBody>
      </p:sp>
    </p:spTree>
    <p:extLst>
      <p:ext uri="{BB962C8B-B14F-4D97-AF65-F5344CB8AC3E}">
        <p14:creationId xmlns:p14="http://schemas.microsoft.com/office/powerpoint/2010/main" val="10780442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56683-950A-A24E-94A2-884D8116A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Preparation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116DACF-4020-FA4E-86D4-2EFF92DE2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FFA809-48EE-3143-A90B-438FEDDAAC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560" t="2935" r="23184"/>
          <a:stretch/>
        </p:blipFill>
        <p:spPr>
          <a:xfrm>
            <a:off x="1063752" y="2200274"/>
            <a:ext cx="5442669" cy="35147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92F6064-D439-464A-B409-F3D3A6E30EC5}"/>
              </a:ext>
            </a:extLst>
          </p:cNvPr>
          <p:cNvSpPr txBox="1"/>
          <p:nvPr/>
        </p:nvSpPr>
        <p:spPr>
          <a:xfrm>
            <a:off x="6818776" y="2200274"/>
            <a:ext cx="5132432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Three Steps:</a:t>
            </a:r>
          </a:p>
          <a:p>
            <a:endParaRPr lang="en-US" dirty="0"/>
          </a:p>
          <a:p>
            <a:pPr marL="342900" lvl="0" indent="-342900">
              <a:buFont typeface="+mj-lt"/>
              <a:buAutoNum type="arabicPeriod"/>
            </a:pPr>
            <a:r>
              <a:rPr lang="en-US" dirty="0"/>
              <a:t>Scrape postal code from the Wikipedia page using python library </a:t>
            </a:r>
            <a:r>
              <a:rPr lang="en-US" dirty="0" err="1"/>
              <a:t>BeautifulSoup</a:t>
            </a:r>
            <a:endParaRPr lang="en-US" dirty="0"/>
          </a:p>
          <a:p>
            <a:pPr marL="342900" lvl="0" indent="-342900">
              <a:buFont typeface="+mj-lt"/>
              <a:buAutoNum type="arabicPeriod"/>
            </a:pPr>
            <a:r>
              <a:rPr lang="en-US" dirty="0"/>
              <a:t>Combine the extracted postal codes with their latitude and longitude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dirty="0"/>
              <a:t>Use the explore Foursquare API call to get all venues associated with a Postal Code.</a:t>
            </a:r>
          </a:p>
        </p:txBody>
      </p:sp>
    </p:spTree>
    <p:extLst>
      <p:ext uri="{BB962C8B-B14F-4D97-AF65-F5344CB8AC3E}">
        <p14:creationId xmlns:p14="http://schemas.microsoft.com/office/powerpoint/2010/main" val="38231077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FA43B-A935-254B-8D78-96B99996A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Exploration</a:t>
            </a:r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98FC8316-4954-5248-B4CC-7A6007423BC4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16044" r="16044"/>
          <a:stretch>
            <a:fillRect/>
          </a:stretch>
        </p:blipFill>
        <p:spPr/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58A50E-2743-B043-AFAB-11E71C41C559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Which neighborhoods contain the most restaurants?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BD10E4-4E6B-1746-8393-CCEAB77B0E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36262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FA43B-A935-254B-8D78-96B99996A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Modelling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58A50E-2743-B043-AFAB-11E71C41C559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sz="1800" b="1" dirty="0"/>
              <a:t>Model</a:t>
            </a:r>
          </a:p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Type: Linear Regression</a:t>
            </a:r>
          </a:p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X: Venue Latitude &amp; Longitude</a:t>
            </a:r>
          </a:p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Y: Venue Rating</a:t>
            </a:r>
          </a:p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MSE: 2.81</a:t>
            </a:r>
          </a:p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R2: 0.38</a:t>
            </a:r>
          </a:p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sz="1800" b="1" dirty="0"/>
              <a:t>Prediction per postal code</a:t>
            </a:r>
          </a:p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red = rating &lt;5</a:t>
            </a:r>
          </a:p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orange = rating between 5 and 7</a:t>
            </a:r>
          </a:p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green = rating &gt; 7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BD10E4-4E6B-1746-8393-CCEAB77B0E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6</a:t>
            </a:fld>
            <a:endParaRPr lang="en-US" dirty="0"/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A340A95E-90A9-6D4D-A5E6-01A48A34B14A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22658" r="2265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1671215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5D4FB4-C5FC-F747-A7D9-8B58754071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05BA2C-BF3C-3F42-AC78-A7E6F69717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Recommendations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316CD6-DF53-3A4E-958C-670A37B52AB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Data exploration and data modelling show consistent results</a:t>
            </a:r>
          </a:p>
          <a:p>
            <a:r>
              <a:rPr lang="en-US" dirty="0"/>
              <a:t>Recommendation is to open restaurant in center </a:t>
            </a:r>
            <a:r>
              <a:rPr lang="en-US"/>
              <a:t>city </a:t>
            </a:r>
            <a:r>
              <a:rPr lang="en-US" dirty="0"/>
              <a:t>T</a:t>
            </a:r>
            <a:r>
              <a:rPr lang="en-US"/>
              <a:t>oronto 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01D768-D826-034F-8F28-70573A654DE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Known limitations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0C70201-9DF7-5A44-9EA5-648EF58B8C1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Foursquare maximum number of calls</a:t>
            </a:r>
          </a:p>
          <a:p>
            <a:r>
              <a:rPr lang="en-US" dirty="0"/>
              <a:t>Limited number of success metrics</a:t>
            </a:r>
          </a:p>
          <a:p>
            <a:r>
              <a:rPr lang="en-US" dirty="0"/>
              <a:t>Poorly performing model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B4C7CF-19FD-1E46-857E-71698D4AE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62197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C28659E-412C-4600-B45E-BAE370BC2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Avocados and peppers on a cutting board">
            <a:extLst>
              <a:ext uri="{FF2B5EF4-FFF2-40B4-BE49-F238E27FC236}">
                <a16:creationId xmlns:a16="http://schemas.microsoft.com/office/drawing/2014/main" id="{92C4C2DA-90B8-3144-9F35-4567B528019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E95896B-6905-4618-A7DF-DED8A61FBC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748BD8C-4984-4138-94CA-2DC5F39DC3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blipFill dpi="0" rotWithShape="1">
            <a:blip r:embed="rId4">
              <a:alphaModFix amt="30000"/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  <a14:imgEffect>
                        <a14:brightnessContrast bright="-25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C93519-6B29-1346-9FCB-0835B80531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b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98B4E1-5F4F-8E4F-97D2-0176CBCC4A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/>
          <a:p>
            <a:r>
              <a:rPr lang="en-US" dirty="0" err="1">
                <a:solidFill>
                  <a:srgbClr val="FFFFFF"/>
                </a:solidFill>
              </a:rPr>
              <a:t>paul.vid@gmail.com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55660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22439967_Produce Wood Type design_SL_V1.potx" id="{35BB27CA-615A-40E1-A096-E9349CFC8B2B}" vid="{5FFD3698-9BD9-456E-B334-C017F3AB165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9FE37E5-361E-44A8-9195-3950757C1D52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497099A4-1E65-4BB3-9461-5372343E495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C2D81DD-F02D-4DE1-A49B-B67C9C1F59D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Wood Type</Template>
  <TotalTime>0</TotalTime>
  <Words>183</Words>
  <Application>Microsoft Macintosh PowerPoint</Application>
  <PresentationFormat>Widescreen</PresentationFormat>
  <Paragraphs>51</Paragraphs>
  <Slides>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Arial</vt:lpstr>
      <vt:lpstr>Calibri</vt:lpstr>
      <vt:lpstr>Rockwell</vt:lpstr>
      <vt:lpstr>Rockwell Condensed</vt:lpstr>
      <vt:lpstr>Rockwell Extra Bold</vt:lpstr>
      <vt:lpstr>Wingdings</vt:lpstr>
      <vt:lpstr>Wood Type</vt:lpstr>
      <vt:lpstr>Where should a chef open a restaurant in Toronto?</vt:lpstr>
      <vt:lpstr>Context</vt:lpstr>
      <vt:lpstr>DATA SOURCES</vt:lpstr>
      <vt:lpstr>Data Preparation</vt:lpstr>
      <vt:lpstr>Data Exploration</vt:lpstr>
      <vt:lpstr>DATA Modelling</vt:lpstr>
      <vt:lpstr>CONCLUSION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Paul Vidal</dc:creator>
  <cp:lastModifiedBy/>
  <cp:revision>1</cp:revision>
  <dcterms:created xsi:type="dcterms:W3CDTF">2019-08-19T17:18:55Z</dcterms:created>
  <dcterms:modified xsi:type="dcterms:W3CDTF">2019-08-19T17:38:11Z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